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50" r:id="rId3"/>
    <p:sldId id="351" r:id="rId4"/>
    <p:sldId id="322" r:id="rId5"/>
    <p:sldId id="354" r:id="rId6"/>
    <p:sldId id="355" r:id="rId7"/>
    <p:sldId id="356" r:id="rId8"/>
    <p:sldId id="358" r:id="rId9"/>
    <p:sldId id="359" r:id="rId10"/>
    <p:sldId id="360" r:id="rId11"/>
    <p:sldId id="433" r:id="rId12"/>
    <p:sldId id="357" r:id="rId13"/>
    <p:sldId id="361" r:id="rId14"/>
    <p:sldId id="362" r:id="rId15"/>
    <p:sldId id="324" r:id="rId16"/>
    <p:sldId id="363" r:id="rId17"/>
    <p:sldId id="365" r:id="rId18"/>
    <p:sldId id="326" r:id="rId19"/>
    <p:sldId id="327" r:id="rId20"/>
    <p:sldId id="400" r:id="rId21"/>
    <p:sldId id="332" r:id="rId22"/>
    <p:sldId id="335" r:id="rId23"/>
    <p:sldId id="328" r:id="rId24"/>
    <p:sldId id="334" r:id="rId25"/>
    <p:sldId id="367" r:id="rId26"/>
    <p:sldId id="333" r:id="rId27"/>
    <p:sldId id="390" r:id="rId28"/>
    <p:sldId id="391" r:id="rId29"/>
    <p:sldId id="419" r:id="rId30"/>
    <p:sldId id="423" r:id="rId31"/>
    <p:sldId id="394" r:id="rId32"/>
    <p:sldId id="395" r:id="rId33"/>
    <p:sldId id="396" r:id="rId34"/>
    <p:sldId id="397" r:id="rId35"/>
    <p:sldId id="398" r:id="rId36"/>
    <p:sldId id="399" r:id="rId37"/>
    <p:sldId id="401" r:id="rId38"/>
    <p:sldId id="392" r:id="rId39"/>
    <p:sldId id="416" r:id="rId40"/>
    <p:sldId id="413" r:id="rId41"/>
    <p:sldId id="407" r:id="rId42"/>
    <p:sldId id="409" r:id="rId43"/>
    <p:sldId id="410" r:id="rId44"/>
    <p:sldId id="431" r:id="rId45"/>
    <p:sldId id="434" r:id="rId46"/>
    <p:sldId id="414" r:id="rId47"/>
    <p:sldId id="418" r:id="rId48"/>
    <p:sldId id="420" r:id="rId49"/>
    <p:sldId id="421" r:id="rId50"/>
    <p:sldId id="422" r:id="rId51"/>
    <p:sldId id="428" r:id="rId52"/>
    <p:sldId id="412" r:id="rId53"/>
    <p:sldId id="411" r:id="rId54"/>
    <p:sldId id="429" r:id="rId55"/>
    <p:sldId id="415" r:id="rId56"/>
    <p:sldId id="425" r:id="rId57"/>
    <p:sldId id="424" r:id="rId58"/>
    <p:sldId id="426" r:id="rId59"/>
    <p:sldId id="427" r:id="rId60"/>
    <p:sldId id="432" r:id="rId61"/>
    <p:sldId id="403" r:id="rId62"/>
    <p:sldId id="404" r:id="rId63"/>
    <p:sldId id="402" r:id="rId64"/>
    <p:sldId id="349" r:id="rId65"/>
    <p:sldId id="405" r:id="rId66"/>
    <p:sldId id="406" r:id="rId67"/>
    <p:sldId id="366"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2024/8/5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1055214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main question, answer WHY you want to do all the stuff?</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56347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338509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3092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Delibrately</a:t>
            </a:r>
            <a:r>
              <a:rPr lang="en-US" altLang="zh-CN" dirty="0"/>
              <a:t> operate the upstream turbine below the maximum condition to save more energy to the downstream turbine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286308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67699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231642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3606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Principle: Simplified as much as possible, so static it is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968528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685783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43784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3574910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620809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47</a:t>
            </a:fld>
            <a:endParaRPr lang="zh-CN" altLang="en-US"/>
          </a:p>
        </p:txBody>
      </p:sp>
    </p:spTree>
    <p:extLst>
      <p:ext uri="{BB962C8B-B14F-4D97-AF65-F5344CB8AC3E}">
        <p14:creationId xmlns:p14="http://schemas.microsoft.com/office/powerpoint/2010/main" val="321258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 by a yaw offset.</a:t>
            </a:r>
          </a:p>
          <a:p>
            <a:endParaRPr lang="en-US" altLang="zh-CN" dirty="0"/>
          </a:p>
          <a:p>
            <a:r>
              <a:rPr lang="en-US" altLang="zh-CN" dirty="0"/>
              <a:t>Advanced for commercial usage</a:t>
            </a:r>
          </a:p>
          <a:p>
            <a:r>
              <a:rPr lang="en-US" altLang="zh-CN" dirty="0"/>
              <a:t>Challenges remain in this area mostly related to the complex response of the wake to yaw set-points and its strong dependence on atmospheric conditions.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2752156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4250715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3539861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1200552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2511287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422227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274901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56</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3782926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61</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63</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65</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66</a:t>
            </a:fld>
            <a:endParaRPr lang="zh-CN" altLang="en-US"/>
          </a:p>
        </p:txBody>
      </p:sp>
    </p:spTree>
    <p:extLst>
      <p:ext uri="{BB962C8B-B14F-4D97-AF65-F5344CB8AC3E}">
        <p14:creationId xmlns:p14="http://schemas.microsoft.com/office/powerpoint/2010/main" val="333539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shows how the wake evolves with increasing distance from the turbine. </a:t>
            </a:r>
          </a:p>
          <a:p>
            <a:endParaRPr lang="en-US" altLang="zh-CN" dirty="0"/>
          </a:p>
          <a:p>
            <a:r>
              <a:rPr lang="en-US" altLang="zh-CN" dirty="0"/>
              <a:t>Wake recovers by mixing with the free-ambient air. Thus, if we can facilitate this mixing, there will be a faster recovery of wake, and thus, increase the power generation of the downstream turbine.</a:t>
            </a:r>
          </a:p>
          <a:p>
            <a:endParaRPr lang="en-US" altLang="zh-CN" dirty="0"/>
          </a:p>
          <a:p>
            <a:r>
              <a:rPr lang="en-US" altLang="zh-CN" dirty="0"/>
              <a:t>So let’s delve a bit deeper into how the wake is mixed.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173722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mechanisms:</a:t>
            </a:r>
          </a:p>
          <a:p>
            <a:pPr marL="228600" indent="-228600">
              <a:buAutoNum type="arabicPeriod"/>
            </a:pPr>
            <a:r>
              <a:rPr lang="en-US" altLang="zh-CN" dirty="0"/>
              <a:t>Tip &amp; Root Vortex breakup</a:t>
            </a:r>
          </a:p>
          <a:p>
            <a:pPr marL="228600" indent="-228600">
              <a:buAutoNum type="arabicPeriod"/>
            </a:pPr>
            <a:r>
              <a:rPr lang="en-US" altLang="zh-CN" dirty="0"/>
              <a:t>Wake Meandering</a:t>
            </a:r>
          </a:p>
          <a:p>
            <a:pPr marL="228600" indent="-228600">
              <a:buAutoNum type="arabicPeriod"/>
            </a:pPr>
            <a:endParaRPr lang="en-US" altLang="zh-CN" dirty="0"/>
          </a:p>
          <a:p>
            <a:pPr marL="0" indent="0">
              <a:buNone/>
            </a:pPr>
            <a:r>
              <a:rPr lang="en-US" altLang="zh-CN" dirty="0"/>
              <a:t>These two facilitate the mixing of wake with the ambient air. Hence, the wake mixing technique aims to facilitate those two things deliberately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3366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5-8-2024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5-8-2024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5-8-2024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5-8-2024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5-8-2024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5-8-2024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5-8-2024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5-8-2024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5-8-2024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5-8-2024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5-8-2024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0.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image" Target="../media/image1.jpe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Monthly Meeting</a:t>
            </a:r>
            <a:endParaRPr lang="zh-CN" alt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7D4F862-811E-6DEC-5035-3EA83B65EB19}"/>
              </a:ext>
            </a:extLst>
          </p:cNvPr>
          <p:cNvSpPr>
            <a:spLocks noGrp="1"/>
          </p:cNvSpPr>
          <p:nvPr>
            <p:ph type="dt" sz="half" idx="10"/>
          </p:nvPr>
        </p:nvSpPr>
        <p:spPr/>
        <p:txBody>
          <a:bodyPr/>
          <a:lstStyle/>
          <a:p>
            <a:fld id="{D51C19AF-7F17-4680-BD49-C098808CBF39}" type="datetime1">
              <a:rPr lang="nl-NL" altLang="zh-CN" smtClean="0"/>
              <a:t>5-8-2024</a:t>
            </a:fld>
            <a:endParaRPr lang="zh-CN" altLang="en-US"/>
          </a:p>
        </p:txBody>
      </p:sp>
      <p:sp>
        <p:nvSpPr>
          <p:cNvPr id="7" name="Slide Number Placeholder 6">
            <a:extLst>
              <a:ext uri="{FF2B5EF4-FFF2-40B4-BE49-F238E27FC236}">
                <a16:creationId xmlns:a16="http://schemas.microsoft.com/office/drawing/2014/main" id="{8E70FCFC-BBEC-AD95-4D74-3A507DB4E89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104709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BCE8A-DCFF-40D4-B715-4C84D4255C46}"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Porté-Agel, Fernando, Majid Bastankhah, and Sina Shamsoddin. 2020. 'Wind-turbine and wind-farm flows: a review.'</a:t>
            </a:r>
            <a:endParaRPr lang="zh-CN" altLang="en-US" dirty="0"/>
          </a:p>
        </p:txBody>
      </p:sp>
      <p:pic>
        <p:nvPicPr>
          <p:cNvPr id="11" name="Picture 10">
            <a:extLst>
              <a:ext uri="{FF2B5EF4-FFF2-40B4-BE49-F238E27FC236}">
                <a16:creationId xmlns:a16="http://schemas.microsoft.com/office/drawing/2014/main" id="{5FD25787-0853-AA71-23D6-DC37A6155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052" y="1786747"/>
            <a:ext cx="9114310" cy="3284505"/>
          </a:xfrm>
          <a:prstGeom prst="rect">
            <a:avLst/>
          </a:prstGeom>
        </p:spPr>
      </p:pic>
      <p:pic>
        <p:nvPicPr>
          <p:cNvPr id="4" name="Picture 3">
            <a:extLst>
              <a:ext uri="{FF2B5EF4-FFF2-40B4-BE49-F238E27FC236}">
                <a16:creationId xmlns:a16="http://schemas.microsoft.com/office/drawing/2014/main" id="{A7DE6E2D-A230-A4FF-F5EA-1D8C5CEB1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369" y="1694022"/>
            <a:ext cx="9901676" cy="3469954"/>
          </a:xfrm>
          <a:prstGeom prst="rect">
            <a:avLst/>
          </a:prstGeom>
        </p:spPr>
      </p:pic>
    </p:spTree>
    <p:extLst>
      <p:ext uri="{BB962C8B-B14F-4D97-AF65-F5344CB8AC3E}">
        <p14:creationId xmlns:p14="http://schemas.microsoft.com/office/powerpoint/2010/main" val="27462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6-8-2024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8111" y="1209674"/>
            <a:ext cx="7885289" cy="4435475"/>
          </a:xfrm>
          <a:prstGeom prst="rect">
            <a:avLst/>
          </a:prstGeom>
        </p:spPr>
      </p:pic>
    </p:spTree>
    <p:extLst>
      <p:ext uri="{BB962C8B-B14F-4D97-AF65-F5344CB8AC3E}">
        <p14:creationId xmlns:p14="http://schemas.microsoft.com/office/powerpoint/2010/main" val="25080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9" y="857250"/>
            <a:ext cx="8512728" cy="5143500"/>
          </a:xfrm>
          <a:prstGeom prst="rect">
            <a:avLst/>
          </a:prstGeom>
        </p:spPr>
      </p:pic>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5913120" y="4281543"/>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6-8-2024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97083" y="4043847"/>
            <a:ext cx="2420786"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Sinusoidal signals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3070454" y="4043847"/>
            <a:ext cx="1760373" cy="1310754"/>
          </a:xfrm>
          <a:prstGeom prst="rect">
            <a:avLst/>
          </a:prstGeom>
        </p:spPr>
      </p:pic>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Open-Loop Control: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Handle model error, uncertainties </a:t>
            </a:r>
          </a:p>
          <a:p>
            <a:pPr lvl="2">
              <a:lnSpc>
                <a:spcPct val="150000"/>
              </a:lnSpc>
            </a:pPr>
            <a:r>
              <a:rPr lang="en-GB" sz="2800" dirty="0">
                <a:latin typeface="Times New Roman" panose="02020603050405020304" pitchFamily="18" charset="0"/>
                <a:cs typeface="Times New Roman" panose="02020603050405020304" pitchFamily="18" charset="0"/>
              </a:rPr>
              <a:t>Real-time Control </a:t>
            </a:r>
          </a:p>
        </p:txBody>
      </p:sp>
    </p:spTree>
    <p:extLst>
      <p:ext uri="{BB962C8B-B14F-4D97-AF65-F5344CB8AC3E}">
        <p14:creationId xmlns:p14="http://schemas.microsoft.com/office/powerpoint/2010/main" val="16042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97F7AC-80F5-4A7A-AC5D-672BDA63499E}"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8E6F3-7426-3F8F-F43B-3C05C8CEE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397409"/>
            <a:ext cx="11790777" cy="5425495"/>
          </a:xfrm>
          <a:prstGeom prst="rect">
            <a:avLst/>
          </a:prstGeom>
        </p:spPr>
      </p:pic>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dirty="0"/>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D5C8C-E1F3-48F1-A23B-5D415F0A13F5}"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Agenda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Background Knowledge</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Exploration of LiDAR enhanced CL Control of Helix</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To do (Roadmap)</a:t>
            </a:r>
          </a:p>
        </p:txBody>
      </p:sp>
    </p:spTree>
    <p:extLst>
      <p:ext uri="{BB962C8B-B14F-4D97-AF65-F5344CB8AC3E}">
        <p14:creationId xmlns:p14="http://schemas.microsoft.com/office/powerpoint/2010/main" val="2586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Model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3287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37963"/>
            <a:ext cx="12192000" cy="6782073"/>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5-8-2024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22</a:t>
            </a:fld>
            <a:endParaRPr lang="zh-CN" altLang="en-US"/>
          </a:p>
        </p:txBody>
      </p:sp>
      <p:sp>
        <p:nvSpPr>
          <p:cNvPr id="8" name="Oval 7">
            <a:extLst>
              <a:ext uri="{FF2B5EF4-FFF2-40B4-BE49-F238E27FC236}">
                <a16:creationId xmlns:a16="http://schemas.microsoft.com/office/drawing/2014/main" id="{10FCE57D-A129-3FE5-E9EC-8A3825F23F73}"/>
              </a:ext>
            </a:extLst>
          </p:cNvPr>
          <p:cNvSpPr/>
          <p:nvPr/>
        </p:nvSpPr>
        <p:spPr>
          <a:xfrm>
            <a:off x="5947144" y="3327991"/>
            <a:ext cx="3154326" cy="3164884"/>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C83BF611-C456-32D9-B761-466D9B99B792}"/>
              </a:ext>
            </a:extLst>
          </p:cNvPr>
          <p:cNvSpPr/>
          <p:nvPr/>
        </p:nvSpPr>
        <p:spPr>
          <a:xfrm>
            <a:off x="9005776" y="3295929"/>
            <a:ext cx="3154326" cy="3164884"/>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870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Continuous Wave LiDAR (one focal distance)</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10 – 720 m</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Half-cone angle: -</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Practical Tool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6-8-2024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Simulation Setup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050" name="Picture 2" descr="energy renewable turbine wind power side view Stock Vector | Adobe Stock">
            <a:extLst>
              <a:ext uri="{FF2B5EF4-FFF2-40B4-BE49-F238E27FC236}">
                <a16:creationId xmlns:a16="http://schemas.microsoft.com/office/drawing/2014/main" id="{3D5CD3F6-4C5B-6C02-E0DA-9C50712E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891" y="1557425"/>
            <a:ext cx="3390567" cy="42703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A4690D-99DC-603A-C462-003185D18CC6}"/>
              </a:ext>
            </a:extLst>
          </p:cNvPr>
          <p:cNvCxnSpPr>
            <a:cxnSpLocks/>
          </p:cNvCxnSpPr>
          <p:nvPr/>
        </p:nvCxnSpPr>
        <p:spPr>
          <a:xfrm flipV="1">
            <a:off x="3226534" y="1211262"/>
            <a:ext cx="5841974" cy="1500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931B8B-AAB7-FD3B-70C4-C338681905D7}"/>
              </a:ext>
            </a:extLst>
          </p:cNvPr>
          <p:cNvCxnSpPr>
            <a:cxnSpLocks/>
          </p:cNvCxnSpPr>
          <p:nvPr/>
        </p:nvCxnSpPr>
        <p:spPr>
          <a:xfrm>
            <a:off x="3226534" y="2711638"/>
            <a:ext cx="5841974" cy="1502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B3157-1BEF-EB6A-82E1-E53FEA8FE41D}"/>
              </a:ext>
            </a:extLst>
          </p:cNvPr>
          <p:cNvCxnSpPr>
            <a:cxnSpLocks/>
          </p:cNvCxnSpPr>
          <p:nvPr/>
        </p:nvCxnSpPr>
        <p:spPr>
          <a:xfrm>
            <a:off x="9068508" y="1211262"/>
            <a:ext cx="0" cy="300255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188763D9-C270-B6A0-05EF-EE29D488AD3A}"/>
              </a:ext>
            </a:extLst>
          </p:cNvPr>
          <p:cNvCxnSpPr/>
          <p:nvPr/>
        </p:nvCxnSpPr>
        <p:spPr>
          <a:xfrm flipV="1">
            <a:off x="3106174" y="4356252"/>
            <a:ext cx="5962334" cy="93488"/>
          </a:xfrm>
          <a:prstGeom prst="straightConnector1">
            <a:avLst/>
          </a:prstGeom>
          <a:ln>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C3A71A4-C726-BF05-A345-C6F644434874}"/>
              </a:ext>
            </a:extLst>
          </p:cNvPr>
          <p:cNvSpPr txBox="1"/>
          <p:nvPr/>
        </p:nvSpPr>
        <p:spPr>
          <a:xfrm>
            <a:off x="5682329" y="4356252"/>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5EFF0F87-AE03-E769-8A25-6F7E9EB00415}"/>
              </a:ext>
            </a:extLst>
          </p:cNvPr>
          <p:cNvCxnSpPr/>
          <p:nvPr/>
        </p:nvCxnSpPr>
        <p:spPr>
          <a:xfrm>
            <a:off x="9431079" y="1211262"/>
            <a:ext cx="0" cy="3002553"/>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26FBE9-9F82-195A-739B-D92DB205E23C}"/>
              </a:ext>
            </a:extLst>
          </p:cNvPr>
          <p:cNvSpPr txBox="1"/>
          <p:nvPr/>
        </p:nvSpPr>
        <p:spPr>
          <a:xfrm>
            <a:off x="9431078" y="2445935"/>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0D80DDB-AA56-D2F1-75ED-7068F753C898}"/>
              </a:ext>
            </a:extLst>
          </p:cNvPr>
          <p:cNvCxnSpPr/>
          <p:nvPr/>
        </p:nvCxnSpPr>
        <p:spPr>
          <a:xfrm>
            <a:off x="9068508" y="1211262"/>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05859-7B0E-7566-A0C9-EC776DD9627C}"/>
              </a:ext>
            </a:extLst>
          </p:cNvPr>
          <p:cNvCxnSpPr/>
          <p:nvPr/>
        </p:nvCxnSpPr>
        <p:spPr>
          <a:xfrm>
            <a:off x="9068508" y="4205877"/>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Demo of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281" y="2001777"/>
            <a:ext cx="4792603" cy="2854446"/>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NTM-A_noCen">
            <a:hlinkClick r:id="" action="ppaction://media"/>
            <a:extLst>
              <a:ext uri="{FF2B5EF4-FFF2-40B4-BE49-F238E27FC236}">
                <a16:creationId xmlns:a16="http://schemas.microsoft.com/office/drawing/2014/main" id="{274706B7-3EF8-4C0E-B1D3-51F7FC5528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5-8-2024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3</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6-8-2024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76849"/>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13516" y="1384252"/>
            <a:ext cx="8919981" cy="3895116"/>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4648" y="1530235"/>
            <a:ext cx="3843360" cy="3603150"/>
          </a:xfrm>
          <a:prstGeom prst="rect">
            <a:avLst/>
          </a:prstGeom>
        </p:spPr>
      </p:pic>
    </p:spTree>
    <p:extLst>
      <p:ext uri="{BB962C8B-B14F-4D97-AF65-F5344CB8AC3E}">
        <p14:creationId xmlns:p14="http://schemas.microsoft.com/office/powerpoint/2010/main" val="14938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29426"/>
            <a:ext cx="8450228" cy="2368150"/>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03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42907"/>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2A86D3-0E70-B29B-1FE4-9CABDA6E436E}"/>
              </a:ext>
            </a:extLst>
          </p:cNvPr>
          <p:cNvPicPr>
            <a:picLocks noChangeAspect="1"/>
          </p:cNvPicPr>
          <p:nvPr/>
        </p:nvPicPr>
        <p:blipFill>
          <a:blip r:embed="rId4"/>
          <a:stretch>
            <a:fillRect/>
          </a:stretch>
        </p:blipFill>
        <p:spPr>
          <a:xfrm>
            <a:off x="392831" y="2471333"/>
            <a:ext cx="6035563" cy="2484335"/>
          </a:xfrm>
          <a:prstGeom prst="rect">
            <a:avLst/>
          </a:prstGeom>
        </p:spPr>
      </p:pic>
    </p:spTree>
    <p:extLst>
      <p:ext uri="{BB962C8B-B14F-4D97-AF65-F5344CB8AC3E}">
        <p14:creationId xmlns:p14="http://schemas.microsoft.com/office/powerpoint/2010/main" val="35369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9" y="775142"/>
            <a:ext cx="10261387" cy="4954326"/>
          </a:xfrm>
          <a:prstGeom prst="rect">
            <a:avLst/>
          </a:prstGeom>
        </p:spPr>
      </p:pic>
    </p:spTree>
    <p:extLst>
      <p:ext uri="{BB962C8B-B14F-4D97-AF65-F5344CB8AC3E}">
        <p14:creationId xmlns:p14="http://schemas.microsoft.com/office/powerpoint/2010/main" val="25635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spTree>
    <p:extLst>
      <p:ext uri="{BB962C8B-B14F-4D97-AF65-F5344CB8AC3E}">
        <p14:creationId xmlns:p14="http://schemas.microsoft.com/office/powerpoint/2010/main" val="26347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Relation Exploration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4D672-DB5B-C64B-FF82-E68EC1518578}"/>
              </a:ext>
            </a:extLst>
          </p:cNvPr>
          <p:cNvSpPr txBox="1"/>
          <p:nvPr/>
        </p:nvSpPr>
        <p:spPr>
          <a:xfrm>
            <a:off x="838200" y="2126512"/>
            <a:ext cx="9900684" cy="1669944"/>
          </a:xfrm>
          <a:prstGeom prst="rect">
            <a:avLst/>
          </a:prstGeom>
          <a:noFill/>
        </p:spPr>
        <p:txBody>
          <a:bodyPr wrap="square" rtlCol="0">
            <a:spAutoFit/>
          </a:bodyPr>
          <a:lstStyle/>
          <a:p>
            <a:pPr>
              <a:lnSpc>
                <a:spcPct val="200000"/>
              </a:lnSpc>
            </a:pPr>
            <a:r>
              <a:rPr lang="en-US" altLang="zh-CN" dirty="0">
                <a:latin typeface="Times New Roman" panose="02020603050405020304" pitchFamily="18" charset="0"/>
                <a:cs typeface="Times New Roman" panose="02020603050405020304" pitchFamily="18" charset="0"/>
              </a:rPr>
              <a:t>Principle of Control:</a:t>
            </a:r>
          </a:p>
          <a:p>
            <a:pPr>
              <a:lnSpc>
                <a:spcPct val="200000"/>
              </a:lnSpc>
            </a:pPr>
            <a:r>
              <a:rPr lang="en-US" altLang="zh-CN" dirty="0">
                <a:latin typeface="Times New Roman" panose="02020603050405020304" pitchFamily="18" charset="0"/>
                <a:cs typeface="Times New Roman" panose="02020603050405020304" pitchFamily="18" charset="0"/>
              </a:rPr>
              <a:t>	As simple as possible (Static)</a:t>
            </a:r>
          </a:p>
          <a:p>
            <a:pPr>
              <a:lnSpc>
                <a:spcPct val="200000"/>
              </a:lnSpc>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1B2A277-3E03-A82D-56E9-3D1AA55A4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983" y="3796456"/>
            <a:ext cx="3471817" cy="985996"/>
          </a:xfrm>
          <a:prstGeom prst="rect">
            <a:avLst/>
          </a:prstGeom>
        </p:spPr>
      </p:pic>
    </p:spTree>
    <p:extLst>
      <p:ext uri="{BB962C8B-B14F-4D97-AF65-F5344CB8AC3E}">
        <p14:creationId xmlns:p14="http://schemas.microsoft.com/office/powerpoint/2010/main" val="123218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49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5BD422DD-CD49-2FB2-752F-47CB67F6F120}"/>
              </a:ext>
            </a:extLst>
          </p:cNvPr>
          <p:cNvSpPr/>
          <p:nvPr/>
        </p:nvSpPr>
        <p:spPr>
          <a:xfrm rot="2024376">
            <a:off x="2871832" y="1633428"/>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81E8A546-4B34-995D-60FC-D18BCEDD27FC}"/>
              </a:ext>
            </a:extLst>
          </p:cNvPr>
          <p:cNvSpPr/>
          <p:nvPr/>
        </p:nvSpPr>
        <p:spPr>
          <a:xfrm rot="166424">
            <a:off x="4724547" y="159637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88CAE12A-40A5-E29F-B610-B6F3F8CBE516}"/>
              </a:ext>
            </a:extLst>
          </p:cNvPr>
          <p:cNvSpPr/>
          <p:nvPr/>
        </p:nvSpPr>
        <p:spPr>
          <a:xfrm>
            <a:off x="4446439" y="377120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8FECA573-DA2F-5577-8996-5CDE1A0C2FE7}"/>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6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03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31" y="1325563"/>
            <a:ext cx="9366667" cy="4522344"/>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495705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86384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43</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939046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6-8-2024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166994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p:txBody>
      </p:sp>
    </p:spTree>
    <p:extLst>
      <p:ext uri="{BB962C8B-B14F-4D97-AF65-F5344CB8AC3E}">
        <p14:creationId xmlns:p14="http://schemas.microsoft.com/office/powerpoint/2010/main" val="2905508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Center of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6-8-2024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435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708987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720938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172047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36721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812783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917708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No free lunch when controlling the center of  center</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3C06DE0-EF5A-4B5A-6B3A-DDD5594010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3149935"/>
            <a:ext cx="4600353" cy="3450265"/>
          </a:xfrm>
          <a:prstGeom prst="rect">
            <a:avLst/>
          </a:prstGeom>
        </p:spPr>
      </p:pic>
    </p:spTree>
    <p:extLst>
      <p:ext uri="{BB962C8B-B14F-4D97-AF65-F5344CB8AC3E}">
        <p14:creationId xmlns:p14="http://schemas.microsoft.com/office/powerpoint/2010/main" val="2513266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94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4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740555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D10B8-9C50-4B9C-88F3-1F1A96367009}"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Axial Induction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AAAA8C-D937-BD7F-119F-81F64333762D}"/>
              </a:ext>
            </a:extLst>
          </p:cNvPr>
          <p:cNvPicPr>
            <a:picLocks noChangeAspect="1"/>
          </p:cNvPicPr>
          <p:nvPr/>
        </p:nvPicPr>
        <p:blipFill>
          <a:blip r:embed="rId4"/>
          <a:stretch>
            <a:fillRect/>
          </a:stretch>
        </p:blipFill>
        <p:spPr>
          <a:xfrm>
            <a:off x="265509" y="1429535"/>
            <a:ext cx="8588484" cy="3292125"/>
          </a:xfrm>
          <a:prstGeom prst="rect">
            <a:avLst/>
          </a:prstGeom>
        </p:spPr>
      </p:pic>
      <p:sp>
        <p:nvSpPr>
          <p:cNvPr id="9" name="TextBox 8">
            <a:extLst>
              <a:ext uri="{FF2B5EF4-FFF2-40B4-BE49-F238E27FC236}">
                <a16:creationId xmlns:a16="http://schemas.microsoft.com/office/drawing/2014/main" id="{15F3E540-E646-9474-70BE-ABF98E08D1D1}"/>
              </a:ext>
            </a:extLst>
          </p:cNvPr>
          <p:cNvSpPr txBox="1"/>
          <p:nvPr/>
        </p:nvSpPr>
        <p:spPr>
          <a:xfrm>
            <a:off x="9061424" y="2413337"/>
            <a:ext cx="2713388"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Derate</a:t>
            </a:r>
          </a:p>
          <a:p>
            <a:endParaRPr lang="en-US" altLang="zh-CN" b="1"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the potential for increased energy extraction is rather low</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CC76E9E-8F2E-B301-D981-06AD37A2C752}"/>
              </a:ext>
            </a:extLst>
          </p:cNvPr>
          <p:cNvSpPr txBox="1"/>
          <p:nvPr/>
        </p:nvSpPr>
        <p:spPr>
          <a:xfrm>
            <a:off x="1699842" y="4721660"/>
            <a:ext cx="126201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Normal Operation</a:t>
            </a:r>
            <a:endParaRPr lang="zh-CN" alt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EACA21-6BA8-12D0-E597-1F45402D9A74}"/>
              </a:ext>
            </a:extLst>
          </p:cNvPr>
          <p:cNvSpPr txBox="1"/>
          <p:nvPr/>
        </p:nvSpPr>
        <p:spPr>
          <a:xfrm>
            <a:off x="6129130" y="4721659"/>
            <a:ext cx="173578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Axial Induction Control</a:t>
            </a:r>
            <a:endParaRPr lang="zh-CN" altLang="en-US" b="1"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9E504030-2557-794E-2E42-5B82EF8247BE}"/>
              </a:ext>
            </a:extLst>
          </p:cNvPr>
          <p:cNvSpPr>
            <a:spLocks noGrp="1"/>
          </p:cNvSpPr>
          <p:nvPr>
            <p:ph type="ftr" sz="quarter" idx="11"/>
          </p:nvPr>
        </p:nvSpPr>
        <p:spPr>
          <a:xfrm>
            <a:off x="1918251" y="6356350"/>
            <a:ext cx="7464287"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35132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6-8-2024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Coupling between the (z, y) </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 and magnitude</a:t>
            </a:r>
          </a:p>
          <a:p>
            <a:pPr marL="285750" indent="-285750">
              <a:lnSpc>
                <a:spcPct val="20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Both variables are STATIC!</a:t>
            </a:r>
          </a:p>
        </p:txBody>
      </p:sp>
      <p:pic>
        <p:nvPicPr>
          <p:cNvPr id="7" name="Picture 6">
            <a:extLst>
              <a:ext uri="{FF2B5EF4-FFF2-40B4-BE49-F238E27FC236}">
                <a16:creationId xmlns:a16="http://schemas.microsoft.com/office/drawing/2014/main" id="{A3736E34-CF39-E263-CCD1-FBEB506041B4}"/>
              </a:ext>
            </a:extLst>
          </p:cNvPr>
          <p:cNvPicPr>
            <a:picLocks noChangeAspect="1"/>
          </p:cNvPicPr>
          <p:nvPr/>
        </p:nvPicPr>
        <p:blipFill>
          <a:blip r:embed="rId3"/>
          <a:stretch>
            <a:fillRect/>
          </a:stretch>
        </p:blipFill>
        <p:spPr>
          <a:xfrm>
            <a:off x="4167657" y="2126656"/>
            <a:ext cx="7491109" cy="3254022"/>
          </a:xfrm>
          <a:prstGeom prst="rect">
            <a:avLst/>
          </a:prstGeom>
        </p:spPr>
      </p:pic>
      <p:sp>
        <p:nvSpPr>
          <p:cNvPr id="8" name="Oval 7">
            <a:extLst>
              <a:ext uri="{FF2B5EF4-FFF2-40B4-BE49-F238E27FC236}">
                <a16:creationId xmlns:a16="http://schemas.microsoft.com/office/drawing/2014/main" id="{B5A508C2-6891-902C-BB7D-099EC3DEC674}"/>
              </a:ext>
            </a:extLst>
          </p:cNvPr>
          <p:cNvSpPr/>
          <p:nvPr/>
        </p:nvSpPr>
        <p:spPr>
          <a:xfrm>
            <a:off x="5148082" y="3493566"/>
            <a:ext cx="1895835" cy="188711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4A3774F1-566D-B0D0-F49C-2C32FAA8A1C5}"/>
              </a:ext>
            </a:extLst>
          </p:cNvPr>
          <p:cNvSpPr/>
          <p:nvPr/>
        </p:nvSpPr>
        <p:spPr>
          <a:xfrm>
            <a:off x="8238460" y="3493566"/>
            <a:ext cx="1811079" cy="1887112"/>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463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System Design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0" y="1321468"/>
            <a:ext cx="7989255" cy="4675295"/>
          </a:xfrm>
          <a:prstGeom prst="rect">
            <a:avLst/>
          </a:prstGeom>
        </p:spPr>
      </p:pic>
    </p:spTree>
    <p:extLst>
      <p:ext uri="{BB962C8B-B14F-4D97-AF65-F5344CB8AC3E}">
        <p14:creationId xmlns:p14="http://schemas.microsoft.com/office/powerpoint/2010/main" val="372856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Dead-time Delay</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63</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3202" y="1989200"/>
            <a:ext cx="5436396" cy="2990017"/>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1989611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 (CL Yaw Ctrl)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Next Step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ijdelijke aanduiding voor tekst 7">
            <a:extLst>
              <a:ext uri="{FF2B5EF4-FFF2-40B4-BE49-F238E27FC236}">
                <a16:creationId xmlns:a16="http://schemas.microsoft.com/office/drawing/2014/main" id="{F530E2F5-3B4C-0886-5F70-E06D3671525D}"/>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System IDE (U = 10m/s)</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Model-based Controller Tuning</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Next step depends on result of 2</a:t>
            </a:r>
          </a:p>
        </p:txBody>
      </p:sp>
    </p:spTree>
    <p:extLst>
      <p:ext uri="{BB962C8B-B14F-4D97-AF65-F5344CB8AC3E}">
        <p14:creationId xmlns:p14="http://schemas.microsoft.com/office/powerpoint/2010/main" val="22460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67</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D295A78-3425-A051-C270-78FDF8DD04F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905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6CE6A8-0BD6-43F3-B642-ABFAB1A9BA95}"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Steering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53046E-CF99-3A90-DBF9-D65BA1561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411" y="1897316"/>
            <a:ext cx="7479177" cy="3063367"/>
          </a:xfrm>
          <a:prstGeom prst="rect">
            <a:avLst/>
          </a:prstGeom>
        </p:spPr>
      </p:pic>
      <p:sp>
        <p:nvSpPr>
          <p:cNvPr id="11" name="Footer Placeholder 10">
            <a:extLst>
              <a:ext uri="{FF2B5EF4-FFF2-40B4-BE49-F238E27FC236}">
                <a16:creationId xmlns:a16="http://schemas.microsoft.com/office/drawing/2014/main" id="{2BE6BC45-17F6-2D31-E0C6-9825899F1065}"/>
              </a:ext>
            </a:extLst>
          </p:cNvPr>
          <p:cNvSpPr>
            <a:spLocks noGrp="1"/>
          </p:cNvSpPr>
          <p:nvPr>
            <p:ph type="ftr" sz="quarter" idx="11"/>
          </p:nvPr>
        </p:nvSpPr>
        <p:spPr/>
        <p:txBody>
          <a:bodyPr/>
          <a:lstStyle/>
          <a:p>
            <a:r>
              <a:rPr lang="en-US" altLang="zh-CN"/>
              <a:t>Ali C Kheirabadi and Ryozo Nagamune. 2019. 'A quantitative review of wind farm control with objective of wind farm power maximzation'</a:t>
            </a:r>
            <a:endParaRPr lang="zh-CN" altLang="en-US" dirty="0"/>
          </a:p>
        </p:txBody>
      </p:sp>
    </p:spTree>
    <p:extLst>
      <p:ext uri="{BB962C8B-B14F-4D97-AF65-F5344CB8AC3E}">
        <p14:creationId xmlns:p14="http://schemas.microsoft.com/office/powerpoint/2010/main" val="10139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F9E2F0-719E-4935-B08C-E9B267F26CC8}"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DFAE3C-7695-0021-29F6-854A2EB9E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414" y="0"/>
            <a:ext cx="7408030" cy="6434067"/>
          </a:xfrm>
          <a:prstGeom prst="rect">
            <a:avLst/>
          </a:prstGeom>
        </p:spPr>
      </p:pic>
      <p:sp>
        <p:nvSpPr>
          <p:cNvPr id="9" name="Footer Placeholder 8">
            <a:extLst>
              <a:ext uri="{FF2B5EF4-FFF2-40B4-BE49-F238E27FC236}">
                <a16:creationId xmlns:a16="http://schemas.microsoft.com/office/drawing/2014/main" id="{CE03B13D-FC12-C975-46A4-3B214FD1EC2A}"/>
              </a:ext>
            </a:extLst>
          </p:cNvPr>
          <p:cNvSpPr>
            <a:spLocks noGrp="1"/>
          </p:cNvSpPr>
          <p:nvPr>
            <p:ph type="ftr" sz="quarter" idx="11"/>
          </p:nvPr>
        </p:nvSpPr>
        <p:spPr/>
        <p:txBody>
          <a:bodyPr/>
          <a:lstStyle/>
          <a:p>
            <a:r>
              <a:rPr lang="en-US" altLang="zh-CN"/>
              <a:t>Johan Meyers et al. 2022. 'Wind farm flow control: prospects and challenges'</a:t>
            </a:r>
            <a:endParaRPr lang="zh-CN" altLang="en-US"/>
          </a:p>
        </p:txBody>
      </p:sp>
    </p:spTree>
    <p:extLst>
      <p:ext uri="{BB962C8B-B14F-4D97-AF65-F5344CB8AC3E}">
        <p14:creationId xmlns:p14="http://schemas.microsoft.com/office/powerpoint/2010/main" val="22001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CAEE5E-2350-47FF-9138-CA28FC1306C4}" type="datetime1">
              <a:rPr lang="nl-NL" altLang="zh-CN" smtClean="0"/>
              <a:t>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9" name="Picture 8">
            <a:extLst>
              <a:ext uri="{FF2B5EF4-FFF2-40B4-BE49-F238E27FC236}">
                <a16:creationId xmlns:a16="http://schemas.microsoft.com/office/drawing/2014/main" id="{11D64CF9-45FC-B5A1-60DE-4867AFDC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23" y="748241"/>
            <a:ext cx="10021168" cy="5433531"/>
          </a:xfrm>
          <a:prstGeom prst="rect">
            <a:avLst/>
          </a:prstGeom>
        </p:spPr>
      </p:pic>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Tree>
    <p:extLst>
      <p:ext uri="{BB962C8B-B14F-4D97-AF65-F5344CB8AC3E}">
        <p14:creationId xmlns:p14="http://schemas.microsoft.com/office/powerpoint/2010/main" val="6195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5075</TotalTime>
  <Words>2248</Words>
  <Application>Microsoft Office PowerPoint</Application>
  <PresentationFormat>Widescreen</PresentationFormat>
  <Paragraphs>470</Paragraphs>
  <Slides>67</Slides>
  <Notes>56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等线</vt:lpstr>
      <vt:lpstr>等线 Light</vt:lpstr>
      <vt:lpstr>Arial</vt:lpstr>
      <vt:lpstr>Times New Roman</vt:lpstr>
      <vt:lpstr>Wingdings</vt:lpstr>
      <vt:lpstr>Office Theme</vt:lpstr>
      <vt:lpstr>Monthly Meeting</vt:lpstr>
      <vt:lpstr>Agenda</vt:lpstr>
      <vt:lpstr>LiDAR-Enhanced Closed Loop Wake Mixing Control</vt:lpstr>
      <vt:lpstr>Wake Effect</vt:lpstr>
      <vt:lpstr>Wind Farm Flow Control</vt:lpstr>
      <vt:lpstr>Axial Induction Control</vt:lpstr>
      <vt:lpstr>Wake Steering</vt:lpstr>
      <vt:lpstr>PowerPoint Presentation</vt:lpstr>
      <vt:lpstr>Wake Mixing</vt:lpstr>
      <vt:lpstr>Wake Mixing</vt:lpstr>
      <vt:lpstr>Wake Mixing</vt:lpstr>
      <vt:lpstr>Wake Mixing</vt:lpstr>
      <vt:lpstr>Helix --- MBC Transform</vt:lpstr>
      <vt:lpstr>Helix --- Inverse MBC Transform</vt:lpstr>
      <vt:lpstr>Helix --- Block Diagram</vt:lpstr>
      <vt:lpstr>Gap of the Helix</vt:lpstr>
      <vt:lpstr>Research Question</vt:lpstr>
      <vt:lpstr>Feedback --- LiDAR</vt:lpstr>
      <vt:lpstr>PowerPoint Presentation</vt:lpstr>
      <vt:lpstr>LiDAR Model</vt:lpstr>
      <vt:lpstr>Research Question</vt:lpstr>
      <vt:lpstr>PowerPoint Presentation</vt:lpstr>
      <vt:lpstr>PowerPoint Presentation</vt:lpstr>
      <vt:lpstr>LiDAR Choosing</vt:lpstr>
      <vt:lpstr>Research Question</vt:lpstr>
      <vt:lpstr>Practical Tool</vt:lpstr>
      <vt:lpstr>Simulation Setup</vt:lpstr>
      <vt:lpstr>Demo of LiDAR</vt:lpstr>
      <vt:lpstr>Why closed-loop control?</vt:lpstr>
      <vt:lpstr>Why closed-loop control?</vt:lpstr>
      <vt:lpstr>What to control?</vt:lpstr>
      <vt:lpstr>MBC Transform</vt:lpstr>
      <vt:lpstr>New Transform</vt:lpstr>
      <vt:lpstr>New Transform</vt:lpstr>
      <vt:lpstr>New Transform</vt:lpstr>
      <vt:lpstr>New Transform</vt:lpstr>
      <vt:lpstr>Control Relation Exploration</vt:lpstr>
      <vt:lpstr>What to control?</vt:lpstr>
      <vt:lpstr>What to control?</vt:lpstr>
      <vt:lpstr>What to control?</vt:lpstr>
      <vt:lpstr>FF theta – FF center (Amplitude)</vt:lpstr>
      <vt:lpstr>FF theta – FF center (Amplitude)</vt:lpstr>
      <vt:lpstr>FF theta – FF center (Amplitude)</vt:lpstr>
      <vt:lpstr>FF theta – FF center Analysis</vt:lpstr>
      <vt:lpstr>Center of Center</vt:lpstr>
      <vt:lpstr>FF theta – FF center (Bias)</vt:lpstr>
      <vt:lpstr>FF theta – FF center (Bias)</vt:lpstr>
      <vt:lpstr>FF theta – FF center (Bias)</vt:lpstr>
      <vt:lpstr>FF theta – FF center (Bias)</vt:lpstr>
      <vt:lpstr>FF theta – FF center (Bias)</vt:lpstr>
      <vt:lpstr>FF theta – FF center (Bias)</vt:lpstr>
      <vt:lpstr>FF theta – FF center Analysis</vt:lpstr>
      <vt:lpstr>What to control?</vt:lpstr>
      <vt:lpstr>What to control?</vt:lpstr>
      <vt:lpstr>HF theta – HF center</vt:lpstr>
      <vt:lpstr>HF theta – HF center</vt:lpstr>
      <vt:lpstr>HF theta – HF center</vt:lpstr>
      <vt:lpstr>HF theta – HF center</vt:lpstr>
      <vt:lpstr>HF theta – HF center</vt:lpstr>
      <vt:lpstr>HF theta – HF center Analysis</vt:lpstr>
      <vt:lpstr>Research Question</vt:lpstr>
      <vt:lpstr>Control System Design</vt:lpstr>
      <vt:lpstr>Dead-time Delay</vt:lpstr>
      <vt:lpstr>Smith Predictor (CL Yaw Ctrl)</vt:lpstr>
      <vt:lpstr>Model-based Control</vt:lpstr>
      <vt:lpstr>Next Step</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316</cp:revision>
  <dcterms:created xsi:type="dcterms:W3CDTF">2024-06-06T10:17:08Z</dcterms:created>
  <dcterms:modified xsi:type="dcterms:W3CDTF">2024-08-06T11:04:59Z</dcterms:modified>
</cp:coreProperties>
</file>